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embeddedFontLst>
    <p:embeddedFont>
      <p:font typeface="Proxima Nova"/>
      <p:regular r:id="rId17"/>
      <p:bold r:id="rId18"/>
      <p:italic r:id="rId19"/>
      <p:boldItalic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roximaNova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ProximaNova-regular.fntdata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ProximaNova-italic.fntdata"/><Relationship Id="rId6" Type="http://schemas.openxmlformats.org/officeDocument/2006/relationships/slide" Target="slides/slide1.xml"/><Relationship Id="rId18" Type="http://schemas.openxmlformats.org/officeDocument/2006/relationships/font" Target="fonts/ProximaNova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84e75c7a7f_2_6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84e75c7a7f_2_6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84e75c7a7f_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84e75c7a7f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Donovan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84e75c7a7f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84e75c7a7f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Serena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84e75c7a7f_2_5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84e75c7a7f_2_5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Serena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84e75c7a7f_2_6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84e75c7a7f_2_6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Lucille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84e75c7a7f_2_5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84e75c7a7f_2_5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Serena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84e75c7a7f_2_5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84e75c7a7f_2_5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Lucille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84e75c7a7f_2_5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84e75c7a7f_2_5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Donovan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84e75c7a7f_2_5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84e75c7a7f_2_5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Donovan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84e75c7a7f_2_5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84e75c7a7f_2_5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" name="Google Shape;11;p2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Google Shape;15;p3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" name="Google Shape;16;p3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bg>
      <p:bgPr>
        <a:solidFill>
          <a:schemeClr val="dk1"/>
        </a:solid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  <a:defRPr>
                <a:solidFill>
                  <a:srgbClr val="FFFFFF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lt2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9"/>
          <p:cNvSpPr txBox="1"/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pearmin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Relationship Id="rId4" Type="http://schemas.openxmlformats.org/officeDocument/2006/relationships/image" Target="../media/image3.png"/><Relationship Id="rId5" Type="http://schemas.openxmlformats.org/officeDocument/2006/relationships/image" Target="../media/image6.png"/><Relationship Id="rId6" Type="http://schemas.openxmlformats.org/officeDocument/2006/relationships/image" Target="../media/image8.png"/><Relationship Id="rId7" Type="http://schemas.openxmlformats.org/officeDocument/2006/relationships/image" Target="../media/image13.png"/><Relationship Id="rId8" Type="http://schemas.openxmlformats.org/officeDocument/2006/relationships/image" Target="../media/image2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4.png"/><Relationship Id="rId4" Type="http://schemas.openxmlformats.org/officeDocument/2006/relationships/image" Target="../media/image20.png"/><Relationship Id="rId5" Type="http://schemas.openxmlformats.org/officeDocument/2006/relationships/image" Target="../media/image25.png"/><Relationship Id="rId6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9.png"/><Relationship Id="rId4" Type="http://schemas.openxmlformats.org/officeDocument/2006/relationships/image" Target="../media/image2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Relationship Id="rId4" Type="http://schemas.openxmlformats.org/officeDocument/2006/relationships/image" Target="../media/image10.png"/><Relationship Id="rId5" Type="http://schemas.openxmlformats.org/officeDocument/2006/relationships/image" Target="../media/image2.png"/><Relationship Id="rId6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Relationship Id="rId4" Type="http://schemas.openxmlformats.org/officeDocument/2006/relationships/image" Target="../media/image21.png"/><Relationship Id="rId5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510450" y="12718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/>
              <a:t>The long and tragedy-filled dramatic tale of our Reinforcement Learner</a:t>
            </a:r>
            <a:endParaRPr sz="37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/>
              <a:t>Also known as, </a:t>
            </a:r>
            <a:r>
              <a:rPr lang="en" sz="1200"/>
              <a:t>I'm never ever having kids: A Multi-Part Series</a:t>
            </a:r>
            <a:endParaRPr sz="1200"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 Donovan, Serena, and Lucille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2"/>
          <p:cNvSpPr txBox="1"/>
          <p:nvPr>
            <p:ph type="title"/>
          </p:nvPr>
        </p:nvSpPr>
        <p:spPr>
          <a:xfrm>
            <a:off x="33200" y="-90300"/>
            <a:ext cx="3122700" cy="74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Forney Appreciation Page</a:t>
            </a:r>
            <a:endParaRPr sz="2000"/>
          </a:p>
        </p:txBody>
      </p:sp>
      <p:pic>
        <p:nvPicPr>
          <p:cNvPr id="129" name="Google Shape;12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300" y="2938075"/>
            <a:ext cx="3366225" cy="21362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06525" y="0"/>
            <a:ext cx="1795550" cy="3591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9400" y="493125"/>
            <a:ext cx="2168800" cy="23683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93148" y="0"/>
            <a:ext cx="2899930" cy="2613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794145" y="3386875"/>
            <a:ext cx="2245630" cy="169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797275" y="2698729"/>
            <a:ext cx="2643932" cy="2384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push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end</a:t>
            </a:r>
            <a:endParaRPr/>
          </a:p>
        </p:txBody>
      </p:sp>
      <p:pic>
        <p:nvPicPr>
          <p:cNvPr id="140" name="Google Shape;14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2625" y="775463"/>
            <a:ext cx="3649000" cy="3592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29530" y="833400"/>
            <a:ext cx="5946795" cy="3369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56825" y="833399"/>
            <a:ext cx="3504250" cy="3715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059425" y="445025"/>
            <a:ext cx="5204025" cy="433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10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311700" y="3609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 it didn’t go well for like six straight days...</a:t>
            </a:r>
            <a:endParaRPr/>
          </a:p>
        </p:txBody>
      </p:sp>
      <p:sp>
        <p:nvSpPr>
          <p:cNvPr id="66" name="Google Shape;66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3406" y="1081525"/>
            <a:ext cx="6457193" cy="371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500">
        <p14:prism dir="l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/>
          <p:nvPr>
            <p:ph type="title"/>
          </p:nvPr>
        </p:nvSpPr>
        <p:spPr>
          <a:xfrm>
            <a:off x="710375" y="1900950"/>
            <a:ext cx="3620400" cy="160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We had a lot of trial and error</a:t>
            </a:r>
            <a:endParaRPr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A lot.</a:t>
            </a:r>
            <a:endParaRPr sz="1300"/>
          </a:p>
        </p:txBody>
      </p:sp>
      <p:pic>
        <p:nvPicPr>
          <p:cNvPr id="73" name="Google Shape;7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23450" y="0"/>
            <a:ext cx="2506673" cy="5143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2000">
        <p:fade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 seemed that all hope was lost...</a:t>
            </a:r>
            <a:endParaRPr/>
          </a:p>
        </p:txBody>
      </p:sp>
      <p:pic>
        <p:nvPicPr>
          <p:cNvPr id="79" name="Google Shape;7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9599" y="1220000"/>
            <a:ext cx="4752501" cy="296895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6"/>
          <p:cNvSpPr txBox="1"/>
          <p:nvPr/>
        </p:nvSpPr>
        <p:spPr>
          <a:xfrm>
            <a:off x="2466650" y="4462575"/>
            <a:ext cx="6586800" cy="5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... but then Forney gave us an extension and was amazing and helped us out a lot</a:t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81" name="Google Shape;81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51375" y="504925"/>
            <a:ext cx="2610649" cy="3684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/>
          <p:nvPr>
            <p:ph idx="1" type="body"/>
          </p:nvPr>
        </p:nvSpPr>
        <p:spPr>
          <a:xfrm>
            <a:off x="311700" y="742500"/>
            <a:ext cx="3430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The Hungry Hungry (Careful) </a:t>
            </a:r>
            <a:r>
              <a:rPr b="1" lang="en"/>
              <a:t>Hippo</a:t>
            </a:r>
            <a:r>
              <a:rPr b="1" baseline="30000" lang="en"/>
              <a:t>TM</a:t>
            </a:r>
            <a:r>
              <a:rPr b="1" lang="en"/>
              <a:t> Approach</a:t>
            </a:r>
            <a:endParaRPr b="1"/>
          </a:p>
          <a:p>
            <a:pPr indent="-330200" lvl="1" marL="62865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Greed for food, but tempered by caution</a:t>
            </a:r>
            <a:endParaRPr sz="1600"/>
          </a:p>
          <a:p>
            <a:pPr indent="-330200" lvl="1" marL="62865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Balancing the risk of having pellets and being on the </a:t>
            </a:r>
            <a:r>
              <a:rPr lang="en" sz="1600"/>
              <a:t>opponent's</a:t>
            </a:r>
            <a:r>
              <a:rPr lang="en" sz="1600"/>
              <a:t> side with the reward of having pellets</a:t>
            </a:r>
            <a:endParaRPr sz="1600"/>
          </a:p>
          <a:p>
            <a:pPr indent="-330200" lvl="1" marL="62865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The more food we're carrying and the farther we venture into enemy territory, the more incentive to get back to safety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Coordination: Adopted the baseline agent</a:t>
            </a:r>
            <a:endParaRPr sz="1600"/>
          </a:p>
        </p:txBody>
      </p:sp>
      <p:sp>
        <p:nvSpPr>
          <p:cNvPr id="87" name="Google Shape;87;p17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Overall Strategies</a:t>
            </a:r>
            <a:endParaRPr/>
          </a:p>
        </p:txBody>
      </p:sp>
      <p:pic>
        <p:nvPicPr>
          <p:cNvPr id="88" name="Google Shape;8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48100" y="89600"/>
            <a:ext cx="2418975" cy="2050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60063" y="170698"/>
            <a:ext cx="2533391" cy="2335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48100" y="2184325"/>
            <a:ext cx="2418975" cy="271189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40712" y="2751626"/>
            <a:ext cx="2372125" cy="19249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500">
        <p:fade thruBlk="1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/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Train Your Agent</a:t>
            </a:r>
            <a:endParaRPr/>
          </a:p>
        </p:txBody>
      </p:sp>
      <p:sp>
        <p:nvSpPr>
          <p:cNvPr id="97" name="Google Shape;97;p18"/>
          <p:cNvSpPr txBox="1"/>
          <p:nvPr>
            <p:ph idx="1" type="body"/>
          </p:nvPr>
        </p:nvSpPr>
        <p:spPr>
          <a:xfrm>
            <a:off x="311700" y="941525"/>
            <a:ext cx="4691700" cy="402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Optimistic Sampling</a:t>
            </a:r>
            <a:endParaRPr b="1"/>
          </a:p>
          <a:p>
            <a:pPr indent="-317500" lvl="1" marL="62865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</a:t>
            </a:r>
            <a:r>
              <a:rPr lang="en"/>
              <a:t>dded a "curiosity bias" to vanilla Q-values such that states that had not been explored as much had higher values</a:t>
            </a:r>
            <a:endParaRPr/>
          </a:p>
          <a:p>
            <a:pPr indent="-317500" lvl="1" marL="62865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Result is high incentive to explore states that we haven’t experienced yet</a:t>
            </a:r>
            <a:endParaRPr/>
          </a:p>
          <a:p>
            <a:pPr indent="-317500" lvl="1" marL="62865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"/>
              <a:t>Pros</a:t>
            </a:r>
            <a:r>
              <a:rPr lang="en"/>
              <a:t>: Ghosty Boi learns a lot about the map and is willing to try a lot of things, so it gathers a lot of useful information</a:t>
            </a:r>
            <a:endParaRPr/>
          </a:p>
          <a:p>
            <a:pPr indent="-317500" lvl="1" marL="62865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"/>
              <a:t>Cons</a:t>
            </a:r>
            <a:r>
              <a:rPr lang="en"/>
              <a:t>: It is very, </a:t>
            </a:r>
            <a:r>
              <a:rPr i="1" lang="en"/>
              <a:t>very</a:t>
            </a:r>
            <a:r>
              <a:rPr lang="en"/>
              <a:t> dumb in the beginning and got its butt kicked at first</a:t>
            </a:r>
            <a:endParaRPr/>
          </a:p>
          <a:p>
            <a:pPr indent="-317500" lvl="1" marL="62865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High loss high reward</a:t>
            </a:r>
            <a:endParaRPr/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Trained on &gt;250 matches before we started winning</a:t>
            </a:r>
            <a:endParaRPr/>
          </a:p>
        </p:txBody>
      </p:sp>
      <p:pic>
        <p:nvPicPr>
          <p:cNvPr id="98" name="Google Shape;9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5750" y="200013"/>
            <a:ext cx="3458775" cy="4743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14:prism dir="l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9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Reward Functions</a:t>
            </a:r>
            <a:endParaRPr/>
          </a:p>
        </p:txBody>
      </p:sp>
      <p:sp>
        <p:nvSpPr>
          <p:cNvPr id="104" name="Google Shape;104;p19"/>
          <p:cNvSpPr txBox="1"/>
          <p:nvPr>
            <p:ph idx="1" type="body"/>
          </p:nvPr>
        </p:nvSpPr>
        <p:spPr>
          <a:xfrm>
            <a:off x="311700" y="1000075"/>
            <a:ext cx="3444300" cy="320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Dying = Very Big Bad; penalty of -500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Eating = Good -- but only if we're not carrying too many pellets</a:t>
            </a:r>
            <a:endParaRPr/>
          </a:p>
          <a:p>
            <a:pPr indent="-317500" lvl="1" marL="800100" marR="736876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+10 if we're not carrying any pellets yet</a:t>
            </a:r>
            <a:endParaRPr/>
          </a:p>
          <a:p>
            <a:pPr indent="-317500" lvl="1" marL="800100" marR="736876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...but if we have already collected pellets, give a penalty that scales up as we collect more</a:t>
            </a:r>
            <a:endParaRPr/>
          </a:p>
        </p:txBody>
      </p:sp>
      <p:pic>
        <p:nvPicPr>
          <p:cNvPr id="105" name="Google Shape;10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9325" y="2715375"/>
            <a:ext cx="3444299" cy="2111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92775" y="445025"/>
            <a:ext cx="2299650" cy="20287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09000" y="445025"/>
            <a:ext cx="2299650" cy="441475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9"/>
          <p:cNvSpPr txBox="1"/>
          <p:nvPr/>
        </p:nvSpPr>
        <p:spPr>
          <a:xfrm rot="5400000">
            <a:off x="-604400" y="3559900"/>
            <a:ext cx="1935900" cy="42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800">
                <a:solidFill>
                  <a:schemeClr val="accent1"/>
                </a:solidFill>
                <a:latin typeface="Proxima Nova"/>
                <a:ea typeface="Proxima Nova"/>
                <a:cs typeface="Proxima Nova"/>
                <a:sym typeface="Proxima Nova"/>
              </a:rPr>
              <a:t>Honestly Mood</a:t>
            </a:r>
            <a:endParaRPr b="1">
              <a:solidFill>
                <a:schemeClr val="accent1"/>
              </a:solidFill>
            </a:endParaRPr>
          </a:p>
        </p:txBody>
      </p:sp>
      <p:cxnSp>
        <p:nvCxnSpPr>
          <p:cNvPr id="109" name="Google Shape;109;p19"/>
          <p:cNvCxnSpPr/>
          <p:nvPr/>
        </p:nvCxnSpPr>
        <p:spPr>
          <a:xfrm flipH="1" rot="10800000">
            <a:off x="504550" y="1962100"/>
            <a:ext cx="294300" cy="8409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0"/>
          <p:cNvSpPr txBox="1"/>
          <p:nvPr>
            <p:ph type="title"/>
          </p:nvPr>
        </p:nvSpPr>
        <p:spPr>
          <a:xfrm>
            <a:off x="311700" y="241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Features We Chose</a:t>
            </a:r>
            <a:endParaRPr/>
          </a:p>
        </p:txBody>
      </p:sp>
      <p:sp>
        <p:nvSpPr>
          <p:cNvPr id="115" name="Google Shape;115;p20"/>
          <p:cNvSpPr txBox="1"/>
          <p:nvPr>
            <p:ph idx="1" type="body"/>
          </p:nvPr>
        </p:nvSpPr>
        <p:spPr>
          <a:xfrm>
            <a:off x="311700" y="814650"/>
            <a:ext cx="5716800" cy="432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Distance to Nearest Food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Only relevant when enemy is not close by -- further than 5 moves away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Distance to Nearest Enemy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Only relevant when our agent is killable (we're </a:t>
            </a:r>
            <a:r>
              <a:rPr lang="en"/>
              <a:t>on opponent side</a:t>
            </a:r>
            <a:r>
              <a:rPr lang="en"/>
              <a:t>, not powered up, and enemy is close by</a:t>
            </a:r>
            <a:r>
              <a:rPr lang="en"/>
              <a:t>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Avoiding Dead Ends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When on opponent side, consider how many walls there are surrounding a given location to avoid dead-end traps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Safety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 desire for safety that is a function of both the number of pellets we are carrying times nearest distance to own side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Bias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Always set to 0.1 for stabilizing weights</a:t>
            </a:r>
            <a:endParaRPr/>
          </a:p>
        </p:txBody>
      </p:sp>
      <p:pic>
        <p:nvPicPr>
          <p:cNvPr id="116" name="Google Shape;11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07325" y="0"/>
            <a:ext cx="2781950" cy="22556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07334" y="2264300"/>
            <a:ext cx="2781942" cy="299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push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1"/>
          <p:cNvSpPr txBox="1"/>
          <p:nvPr>
            <p:ph type="title"/>
          </p:nvPr>
        </p:nvSpPr>
        <p:spPr>
          <a:xfrm>
            <a:off x="490250" y="526350"/>
            <a:ext cx="33780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 SO much Dr. Forney!</a:t>
            </a:r>
            <a:endParaRPr/>
          </a:p>
        </p:txBody>
      </p:sp>
      <p:pic>
        <p:nvPicPr>
          <p:cNvPr id="123" name="Google Shape;12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67976" y="483628"/>
            <a:ext cx="4602824" cy="417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push dir="r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